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7" r:id="rId5"/>
    <p:sldId id="259" r:id="rId6"/>
    <p:sldId id="260" r:id="rId7"/>
    <p:sldId id="278" r:id="rId8"/>
    <p:sldId id="261" r:id="rId9"/>
    <p:sldId id="276" r:id="rId10"/>
    <p:sldId id="262" r:id="rId11"/>
    <p:sldId id="263" r:id="rId12"/>
    <p:sldId id="275" r:id="rId13"/>
    <p:sldId id="265" r:id="rId14"/>
    <p:sldId id="264" r:id="rId15"/>
    <p:sldId id="266" r:id="rId16"/>
    <p:sldId id="274" r:id="rId17"/>
    <p:sldId id="267" r:id="rId18"/>
    <p:sldId id="273" r:id="rId19"/>
    <p:sldId id="268" r:id="rId20"/>
    <p:sldId id="269" r:id="rId21"/>
    <p:sldId id="270" r:id="rId22"/>
    <p:sldId id="271" r:id="rId23"/>
    <p:sldId id="272"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24" autoAdjust="0"/>
    <p:restoredTop sz="94660"/>
  </p:normalViewPr>
  <p:slideViewPr>
    <p:cSldViewPr>
      <p:cViewPr varScale="1">
        <p:scale>
          <a:sx n="54" d="100"/>
          <a:sy n="54" d="100"/>
        </p:scale>
        <p:origin x="-102" y="-3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874A6A1-E373-48E7-B19E-6ADAC792F9CC}" type="datetimeFigureOut">
              <a:rPr lang="en-US" smtClean="0"/>
              <a:t>5/12/2011</a:t>
            </a:fld>
            <a:endParaRPr lang="en-AU"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AU"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AC7B2F2-1A70-4274-A7D2-9AA8B9D36390}" type="slidenum">
              <a:rPr lang="en-AU" smtClean="0"/>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74A6A1-E373-48E7-B19E-6ADAC792F9CC}" type="datetimeFigureOut">
              <a:rPr lang="en-US" smtClean="0"/>
              <a:t>5/12/2011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AC7B2F2-1A70-4274-A7D2-9AA8B9D36390}" type="slidenum">
              <a:rPr lang="en-AU" smtClean="0"/>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74A6A1-E373-48E7-B19E-6ADAC792F9CC}" type="datetimeFigureOut">
              <a:rPr lang="en-US" smtClean="0"/>
              <a:t>5/12/2011</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AC7B2F2-1A70-4274-A7D2-9AA8B9D36390}" type="slidenum">
              <a:rPr lang="en-AU" smtClean="0"/>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874A6A1-E373-48E7-B19E-6ADAC792F9CC}" type="datetimeFigureOut">
              <a:rPr lang="en-US" smtClean="0"/>
              <a:t>5/12/2011</a:t>
            </a:fld>
            <a:endParaRPr lang="en-AU" dirty="0"/>
          </a:p>
        </p:txBody>
      </p:sp>
      <p:sp>
        <p:nvSpPr>
          <p:cNvPr id="5" name="Footer Placeholder 4"/>
          <p:cNvSpPr>
            <a:spLocks noGrp="1"/>
          </p:cNvSpPr>
          <p:nvPr>
            <p:ph type="ftr" sz="quarter" idx="11"/>
          </p:nvPr>
        </p:nvSpPr>
        <p:spPr>
          <a:xfrm>
            <a:off x="457200" y="6480969"/>
            <a:ext cx="4260056" cy="300831"/>
          </a:xfrm>
        </p:spPr>
        <p:txBody>
          <a:bodyPr/>
          <a:lstStyle/>
          <a:p>
            <a:endParaRPr lang="en-AU" dirty="0"/>
          </a:p>
        </p:txBody>
      </p:sp>
      <p:sp>
        <p:nvSpPr>
          <p:cNvPr id="6" name="Slide Number Placeholder 5"/>
          <p:cNvSpPr>
            <a:spLocks noGrp="1"/>
          </p:cNvSpPr>
          <p:nvPr>
            <p:ph type="sldNum" sz="quarter" idx="12"/>
          </p:nvPr>
        </p:nvSpPr>
        <p:spPr/>
        <p:txBody>
          <a:bodyPr/>
          <a:lstStyle/>
          <a:p>
            <a:fld id="{CAC7B2F2-1A70-4274-A7D2-9AA8B9D36390}" type="slidenum">
              <a:rPr lang="en-AU" smtClean="0"/>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874A6A1-E373-48E7-B19E-6ADAC792F9CC}" type="datetimeFigureOut">
              <a:rPr lang="en-US" smtClean="0"/>
              <a:t>5/12/2011</a:t>
            </a:fld>
            <a:endParaRPr lang="en-AU" dirty="0"/>
          </a:p>
        </p:txBody>
      </p:sp>
      <p:sp>
        <p:nvSpPr>
          <p:cNvPr id="5" name="Footer Placeholder 4"/>
          <p:cNvSpPr>
            <a:spLocks noGrp="1"/>
          </p:cNvSpPr>
          <p:nvPr>
            <p:ph type="ftr" sz="quarter" idx="11"/>
          </p:nvPr>
        </p:nvSpPr>
        <p:spPr>
          <a:xfrm>
            <a:off x="2619376" y="6480969"/>
            <a:ext cx="4260056" cy="300831"/>
          </a:xfrm>
        </p:spPr>
        <p:txBody>
          <a:bodyPr/>
          <a:lstStyle/>
          <a:p>
            <a:endParaRPr lang="en-AU" dirty="0"/>
          </a:p>
        </p:txBody>
      </p:sp>
      <p:sp>
        <p:nvSpPr>
          <p:cNvPr id="6" name="Slide Number Placeholder 5"/>
          <p:cNvSpPr>
            <a:spLocks noGrp="1"/>
          </p:cNvSpPr>
          <p:nvPr>
            <p:ph type="sldNum" sz="quarter" idx="12"/>
          </p:nvPr>
        </p:nvSpPr>
        <p:spPr>
          <a:xfrm>
            <a:off x="8451056" y="809624"/>
            <a:ext cx="502920" cy="300831"/>
          </a:xfrm>
        </p:spPr>
        <p:txBody>
          <a:bodyPr/>
          <a:lstStyle/>
          <a:p>
            <a:fld id="{CAC7B2F2-1A70-4274-A7D2-9AA8B9D36390}" type="slidenum">
              <a:rPr lang="en-AU" smtClean="0"/>
              <a:t>‹#›</a:t>
            </a:fld>
            <a:endParaRPr lang="en-AU"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874A6A1-E373-48E7-B19E-6ADAC792F9CC}" type="datetimeFigureOut">
              <a:rPr lang="en-US" smtClean="0"/>
              <a:t>5/12/2011</a:t>
            </a:fld>
            <a:endParaRPr lang="en-AU" dirty="0"/>
          </a:p>
        </p:txBody>
      </p:sp>
      <p:sp>
        <p:nvSpPr>
          <p:cNvPr id="6" name="Footer Placeholder 5"/>
          <p:cNvSpPr>
            <a:spLocks noGrp="1"/>
          </p:cNvSpPr>
          <p:nvPr>
            <p:ph type="ftr" sz="quarter" idx="11"/>
          </p:nvPr>
        </p:nvSpPr>
        <p:spPr>
          <a:xfrm>
            <a:off x="457200" y="6480969"/>
            <a:ext cx="4260056" cy="301752"/>
          </a:xfrm>
        </p:spPr>
        <p:txBody>
          <a:bodyPr/>
          <a:lstStyle/>
          <a:p>
            <a:endParaRPr lang="en-AU" dirty="0"/>
          </a:p>
        </p:txBody>
      </p:sp>
      <p:sp>
        <p:nvSpPr>
          <p:cNvPr id="7" name="Slide Number Placeholder 6"/>
          <p:cNvSpPr>
            <a:spLocks noGrp="1"/>
          </p:cNvSpPr>
          <p:nvPr>
            <p:ph type="sldNum" sz="quarter" idx="12"/>
          </p:nvPr>
        </p:nvSpPr>
        <p:spPr>
          <a:xfrm>
            <a:off x="7589520" y="6480969"/>
            <a:ext cx="502920" cy="301752"/>
          </a:xfrm>
        </p:spPr>
        <p:txBody>
          <a:bodyPr/>
          <a:lstStyle/>
          <a:p>
            <a:fld id="{CAC7B2F2-1A70-4274-A7D2-9AA8B9D36390}" type="slidenum">
              <a:rPr lang="en-AU" smtClean="0"/>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874A6A1-E373-48E7-B19E-6ADAC792F9CC}" type="datetimeFigureOut">
              <a:rPr lang="en-US" smtClean="0"/>
              <a:t>5/12/2011</a:t>
            </a:fld>
            <a:endParaRPr lang="en-AU" dirty="0"/>
          </a:p>
        </p:txBody>
      </p:sp>
      <p:sp>
        <p:nvSpPr>
          <p:cNvPr id="8" name="Footer Placeholder 7"/>
          <p:cNvSpPr>
            <a:spLocks noGrp="1"/>
          </p:cNvSpPr>
          <p:nvPr>
            <p:ph type="ftr" sz="quarter" idx="11"/>
          </p:nvPr>
        </p:nvSpPr>
        <p:spPr>
          <a:xfrm>
            <a:off x="457200" y="6480969"/>
            <a:ext cx="4261104" cy="301752"/>
          </a:xfrm>
        </p:spPr>
        <p:txBody>
          <a:bodyPr/>
          <a:lstStyle/>
          <a:p>
            <a:endParaRPr lang="en-AU"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AC7B2F2-1A70-4274-A7D2-9AA8B9D36390}" type="slidenum">
              <a:rPr lang="en-AU" smtClean="0"/>
              <a:t>‹#›</a:t>
            </a:fld>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74A6A1-E373-48E7-B19E-6ADAC792F9CC}" type="datetimeFigureOut">
              <a:rPr lang="en-US" smtClean="0"/>
              <a:t>5/12/2011</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CAC7B2F2-1A70-4274-A7D2-9AA8B9D36390}" type="slidenum">
              <a:rPr lang="en-AU" smtClean="0"/>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874A6A1-E373-48E7-B19E-6ADAC792F9CC}" type="datetimeFigureOut">
              <a:rPr lang="en-US" smtClean="0"/>
              <a:t>5/12/2011</a:t>
            </a:fld>
            <a:endParaRPr lang="en-AU" dirty="0"/>
          </a:p>
        </p:txBody>
      </p:sp>
      <p:sp>
        <p:nvSpPr>
          <p:cNvPr id="3" name="Footer Placeholder 2"/>
          <p:cNvSpPr>
            <a:spLocks noGrp="1"/>
          </p:cNvSpPr>
          <p:nvPr>
            <p:ph type="ftr" sz="quarter" idx="11"/>
          </p:nvPr>
        </p:nvSpPr>
        <p:spPr>
          <a:xfrm>
            <a:off x="457200" y="6481890"/>
            <a:ext cx="4260056" cy="300831"/>
          </a:xfrm>
        </p:spPr>
        <p:txBody>
          <a:bodyPr/>
          <a:lstStyle/>
          <a:p>
            <a:endParaRPr lang="en-AU" dirty="0"/>
          </a:p>
        </p:txBody>
      </p:sp>
      <p:sp>
        <p:nvSpPr>
          <p:cNvPr id="4" name="Slide Number Placeholder 3"/>
          <p:cNvSpPr>
            <a:spLocks noGrp="1"/>
          </p:cNvSpPr>
          <p:nvPr>
            <p:ph type="sldNum" sz="quarter" idx="12"/>
          </p:nvPr>
        </p:nvSpPr>
        <p:spPr>
          <a:xfrm>
            <a:off x="7589520" y="6480969"/>
            <a:ext cx="502920" cy="301752"/>
          </a:xfrm>
        </p:spPr>
        <p:txBody>
          <a:bodyPr/>
          <a:lstStyle/>
          <a:p>
            <a:fld id="{CAC7B2F2-1A70-4274-A7D2-9AA8B9D36390}" type="slidenum">
              <a:rPr lang="en-AU" smtClean="0"/>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874A6A1-E373-48E7-B19E-6ADAC792F9CC}" type="datetimeFigureOut">
              <a:rPr lang="en-US" smtClean="0"/>
              <a:t>5/12/2011</a:t>
            </a:fld>
            <a:endParaRPr lang="en-AU"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AU"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AC7B2F2-1A70-4274-A7D2-9AA8B9D36390}" type="slidenum">
              <a:rPr lang="en-AU" smtClean="0"/>
              <a:t>‹#›</a:t>
            </a:fld>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874A6A1-E373-48E7-B19E-6ADAC792F9CC}" type="datetimeFigureOut">
              <a:rPr lang="en-US" smtClean="0"/>
              <a:t>5/12/2011</a:t>
            </a:fld>
            <a:endParaRPr lang="en-AU"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AU"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AC7B2F2-1A70-4274-A7D2-9AA8B9D36390}" type="slidenum">
              <a:rPr lang="en-AU" smtClean="0"/>
              <a:t>‹#›</a:t>
            </a:fld>
            <a:endParaRPr lang="en-AU"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874A6A1-E373-48E7-B19E-6ADAC792F9CC}" type="datetimeFigureOut">
              <a:rPr lang="en-US" smtClean="0"/>
              <a:t>5/12/2011</a:t>
            </a:fld>
            <a:endParaRPr lang="en-AU"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AU"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AC7B2F2-1A70-4274-A7D2-9AA8B9D36390}" type="slidenum">
              <a:rPr lang="en-AU" smtClean="0"/>
              <a:t>‹#›</a:t>
            </a:fld>
            <a:endParaRPr lang="en-AU"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B-47w1JzlRE" TargetMode="External"/><Relationship Id="rId2" Type="http://schemas.openxmlformats.org/officeDocument/2006/relationships/hyperlink" Target="http://www.youtube.com/watch?v=apje3PcawNA"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allergyfacts.org.au/product.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Unit 1 outcome 3</a:t>
            </a:r>
            <a:endParaRPr lang="en-AU" dirty="0"/>
          </a:p>
        </p:txBody>
      </p:sp>
      <p:sp>
        <p:nvSpPr>
          <p:cNvPr id="3" name="Subtitle 2"/>
          <p:cNvSpPr>
            <a:spLocks noGrp="1"/>
          </p:cNvSpPr>
          <p:nvPr>
            <p:ph type="subTitle" idx="1"/>
          </p:nvPr>
        </p:nvSpPr>
        <p:spPr/>
        <p:txBody>
          <a:bodyPr/>
          <a:lstStyle/>
          <a:p>
            <a:r>
              <a:rPr lang="en-AU" dirty="0" smtClean="0"/>
              <a:t>By Sara Chaarani</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00042"/>
            <a:ext cx="8229600" cy="1399032"/>
          </a:xfrm>
        </p:spPr>
        <p:txBody>
          <a:bodyPr>
            <a:noAutofit/>
          </a:bodyPr>
          <a:lstStyle/>
          <a:p>
            <a:r>
              <a:rPr lang="en-AU" sz="2400" dirty="0" smtClean="0"/>
              <a:t>We are going to be looking at this one in a bit more detail. During this presentation we will be looking at how food allergies ...</a:t>
            </a:r>
            <a:r>
              <a:rPr lang="en-AU" sz="2000" dirty="0" smtClean="0"/>
              <a:t/>
            </a:r>
            <a:br>
              <a:rPr lang="en-AU" sz="2000" dirty="0" smtClean="0"/>
            </a:br>
            <a:endParaRPr lang="en-AU" sz="2000" dirty="0"/>
          </a:p>
        </p:txBody>
      </p:sp>
      <p:sp>
        <p:nvSpPr>
          <p:cNvPr id="3" name="Content Placeholder 2"/>
          <p:cNvSpPr>
            <a:spLocks noGrp="1"/>
          </p:cNvSpPr>
          <p:nvPr>
            <p:ph idx="1"/>
          </p:nvPr>
        </p:nvSpPr>
        <p:spPr/>
        <p:txBody>
          <a:bodyPr>
            <a:normAutofit fontScale="92500" lnSpcReduction="20000"/>
          </a:bodyPr>
          <a:lstStyle/>
          <a:p>
            <a:pPr lvl="0"/>
            <a:r>
              <a:rPr lang="en-AU" dirty="0"/>
              <a:t>Impact on all dimensions of health &amp; development</a:t>
            </a:r>
          </a:p>
          <a:p>
            <a:pPr lvl="0"/>
            <a:r>
              <a:rPr lang="en-AU" dirty="0"/>
              <a:t>The incidence and prevalence and changes overtime</a:t>
            </a:r>
          </a:p>
          <a:p>
            <a:pPr lvl="0"/>
            <a:r>
              <a:rPr lang="en-AU" dirty="0"/>
              <a:t>Determinants of health that act as a risk factor protective factor </a:t>
            </a:r>
          </a:p>
          <a:p>
            <a:pPr lvl="0"/>
            <a:r>
              <a:rPr lang="en-AU" dirty="0"/>
              <a:t>Government, community and personal strategies or programs designed to promote health and development of youth</a:t>
            </a:r>
          </a:p>
          <a:p>
            <a:pPr lvl="0"/>
            <a:r>
              <a:rPr lang="en-AU" dirty="0"/>
              <a:t>Rights and responsibility of youth in accessing and using relevant services</a:t>
            </a:r>
          </a:p>
          <a:p>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3600" dirty="0" smtClean="0"/>
              <a:t/>
            </a:r>
            <a:br>
              <a:rPr lang="en-AU" sz="3600" dirty="0" smtClean="0"/>
            </a:br>
            <a:r>
              <a:rPr lang="en-AU" sz="3600" dirty="0" smtClean="0"/>
              <a:t>These </a:t>
            </a:r>
            <a:r>
              <a:rPr lang="en-AU" sz="3600" dirty="0"/>
              <a:t>are some definitions to do with food allergies</a:t>
            </a:r>
            <a:r>
              <a:rPr lang="en-AU" dirty="0"/>
              <a:t/>
            </a:r>
            <a:br>
              <a:rPr lang="en-AU" dirty="0"/>
            </a:br>
            <a:endParaRPr lang="en-AU" dirty="0"/>
          </a:p>
        </p:txBody>
      </p:sp>
      <p:sp>
        <p:nvSpPr>
          <p:cNvPr id="3" name="Content Placeholder 2"/>
          <p:cNvSpPr>
            <a:spLocks noGrp="1"/>
          </p:cNvSpPr>
          <p:nvPr>
            <p:ph idx="1"/>
          </p:nvPr>
        </p:nvSpPr>
        <p:spPr/>
        <p:txBody>
          <a:bodyPr>
            <a:normAutofit fontScale="77500" lnSpcReduction="20000"/>
          </a:bodyPr>
          <a:lstStyle/>
          <a:p>
            <a:r>
              <a:rPr lang="en-AU" b="1" dirty="0">
                <a:solidFill>
                  <a:schemeClr val="accent1">
                    <a:lumMod val="60000"/>
                    <a:lumOff val="40000"/>
                  </a:schemeClr>
                </a:solidFill>
              </a:rPr>
              <a:t>Food allergies</a:t>
            </a:r>
            <a:r>
              <a:rPr lang="en-AU" dirty="0"/>
              <a:t>: is a condition in which is an abnormal immune response to a specific part of food.</a:t>
            </a:r>
          </a:p>
          <a:p>
            <a:r>
              <a:rPr lang="en-AU" b="1" dirty="0">
                <a:solidFill>
                  <a:schemeClr val="accent1">
                    <a:lumMod val="60000"/>
                    <a:lumOff val="40000"/>
                  </a:schemeClr>
                </a:solidFill>
              </a:rPr>
              <a:t>Allergen: </a:t>
            </a:r>
            <a:r>
              <a:rPr lang="en-AU" dirty="0"/>
              <a:t>the particular substance that causes an allergy such as pollen, grass or dust.</a:t>
            </a:r>
          </a:p>
          <a:p>
            <a:r>
              <a:rPr lang="en-AU" b="1" dirty="0">
                <a:solidFill>
                  <a:schemeClr val="accent1">
                    <a:lumMod val="60000"/>
                    <a:lumOff val="40000"/>
                  </a:schemeClr>
                </a:solidFill>
              </a:rPr>
              <a:t>Anaphylaxis: </a:t>
            </a:r>
            <a:r>
              <a:rPr lang="en-AU" dirty="0"/>
              <a:t>extreme sensitivity to a food product (allergic reaction) </a:t>
            </a:r>
          </a:p>
          <a:p>
            <a:r>
              <a:rPr lang="en-AU" b="1" dirty="0">
                <a:solidFill>
                  <a:schemeClr val="accent1">
                    <a:lumMod val="60000"/>
                    <a:lumOff val="40000"/>
                  </a:schemeClr>
                </a:solidFill>
              </a:rPr>
              <a:t>Epi Pen</a:t>
            </a:r>
            <a:r>
              <a:rPr lang="en-AU" dirty="0"/>
              <a:t>: a portable hypodermic syringe that contains adrenaline for use in an emergency situation by someone with severe food allergies.</a:t>
            </a:r>
          </a:p>
          <a:p>
            <a:r>
              <a:rPr lang="en-AU" b="1" dirty="0">
                <a:solidFill>
                  <a:schemeClr val="accent1">
                    <a:lumMod val="60000"/>
                    <a:lumOff val="40000"/>
                  </a:schemeClr>
                </a:solidFill>
              </a:rPr>
              <a:t>Antibodies: </a:t>
            </a:r>
            <a:r>
              <a:rPr lang="en-AU" dirty="0"/>
              <a:t>A protein produced that binds to a specific antigen</a:t>
            </a:r>
          </a:p>
          <a:p>
            <a:r>
              <a:rPr lang="en-AU" b="1" dirty="0">
                <a:solidFill>
                  <a:schemeClr val="accent1">
                    <a:lumMod val="60000"/>
                    <a:lumOff val="40000"/>
                  </a:schemeClr>
                </a:solidFill>
              </a:rPr>
              <a:t>Antigen: </a:t>
            </a:r>
            <a:r>
              <a:rPr lang="en-AU" dirty="0"/>
              <a:t>a substance that stimulates an immune response in the body</a:t>
            </a:r>
          </a:p>
          <a:p>
            <a:r>
              <a:rPr lang="en-AU" dirty="0"/>
              <a:t> </a:t>
            </a:r>
          </a:p>
          <a:p>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E:\images (2).jpg"/>
          <p:cNvPicPr>
            <a:picLocks noChangeAspect="1" noChangeArrowheads="1"/>
          </p:cNvPicPr>
          <p:nvPr/>
        </p:nvPicPr>
        <p:blipFill>
          <a:blip r:embed="rId2" cstate="print"/>
          <a:srcRect/>
          <a:stretch>
            <a:fillRect/>
          </a:stretch>
        </p:blipFill>
        <p:spPr bwMode="auto">
          <a:xfrm>
            <a:off x="285720" y="1071546"/>
            <a:ext cx="4221728" cy="3214710"/>
          </a:xfrm>
          <a:prstGeom prst="rect">
            <a:avLst/>
          </a:prstGeom>
          <a:noFill/>
        </p:spPr>
      </p:pic>
      <p:pic>
        <p:nvPicPr>
          <p:cNvPr id="27651" name="Picture 3" descr="E:\images.jpg"/>
          <p:cNvPicPr>
            <a:picLocks noChangeAspect="1" noChangeArrowheads="1"/>
          </p:cNvPicPr>
          <p:nvPr/>
        </p:nvPicPr>
        <p:blipFill>
          <a:blip r:embed="rId3" cstate="print"/>
          <a:srcRect/>
          <a:stretch>
            <a:fillRect/>
          </a:stretch>
        </p:blipFill>
        <p:spPr bwMode="auto">
          <a:xfrm>
            <a:off x="4786313" y="285728"/>
            <a:ext cx="4094617" cy="500066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143116"/>
            <a:ext cx="8229600" cy="1143000"/>
          </a:xfrm>
        </p:spPr>
        <p:txBody>
          <a:bodyPr>
            <a:normAutofit fontScale="90000"/>
          </a:bodyPr>
          <a:lstStyle/>
          <a:p>
            <a:r>
              <a:rPr lang="en-AU" dirty="0"/>
              <a:t>For many Australian’s food allergies can be serious and fatal </a:t>
            </a:r>
            <a:r>
              <a:rPr lang="en-AU" dirty="0" smtClean="0"/>
              <a:t>if </a:t>
            </a:r>
            <a:r>
              <a:rPr lang="en-AU" dirty="0"/>
              <a:t>consumed, </a:t>
            </a:r>
            <a:r>
              <a:rPr lang="en-AU" dirty="0" smtClean="0"/>
              <a:t>sometimes </a:t>
            </a:r>
            <a:r>
              <a:rPr lang="en-AU" dirty="0"/>
              <a:t>it is even life threatening.</a:t>
            </a:r>
            <a:br>
              <a:rPr lang="en-AU" dirty="0"/>
            </a:br>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Why the body reacts to the food?</a:t>
            </a:r>
            <a:br>
              <a:rPr lang="en-AU" dirty="0"/>
            </a:br>
            <a:endParaRPr lang="en-AU" dirty="0"/>
          </a:p>
        </p:txBody>
      </p:sp>
      <p:sp>
        <p:nvSpPr>
          <p:cNvPr id="3" name="Content Placeholder 2"/>
          <p:cNvSpPr>
            <a:spLocks noGrp="1"/>
          </p:cNvSpPr>
          <p:nvPr>
            <p:ph idx="1"/>
          </p:nvPr>
        </p:nvSpPr>
        <p:spPr/>
        <p:txBody>
          <a:bodyPr/>
          <a:lstStyle/>
          <a:p>
            <a:pPr>
              <a:buNone/>
            </a:pPr>
            <a:r>
              <a:rPr lang="en-AU" dirty="0"/>
              <a:t>Once the allergen had been consumed symptoms will start to appear, this is because the body assumes it is toxic, and the body then produces antibodies to fight the allergen which then causes the reaction.</a:t>
            </a:r>
          </a:p>
          <a:p>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
            </a:r>
            <a:br>
              <a:rPr lang="en-AU" dirty="0" smtClean="0"/>
            </a:br>
            <a:r>
              <a:rPr lang="en-AU" dirty="0" smtClean="0"/>
              <a:t>Most </a:t>
            </a:r>
            <a:r>
              <a:rPr lang="en-AU" dirty="0"/>
              <a:t>common food allergies in youth are:</a:t>
            </a:r>
            <a:br>
              <a:rPr lang="en-AU" dirty="0"/>
            </a:br>
            <a:endParaRPr lang="en-AU" dirty="0"/>
          </a:p>
        </p:txBody>
      </p:sp>
      <p:sp>
        <p:nvSpPr>
          <p:cNvPr id="3" name="Content Placeholder 2"/>
          <p:cNvSpPr>
            <a:spLocks noGrp="1"/>
          </p:cNvSpPr>
          <p:nvPr>
            <p:ph idx="1"/>
          </p:nvPr>
        </p:nvSpPr>
        <p:spPr/>
        <p:txBody>
          <a:bodyPr>
            <a:normAutofit/>
          </a:bodyPr>
          <a:lstStyle/>
          <a:p>
            <a:pPr lvl="0"/>
            <a:r>
              <a:rPr lang="en-AU" dirty="0" smtClean="0"/>
              <a:t> </a:t>
            </a:r>
            <a:r>
              <a:rPr lang="en-AU" dirty="0"/>
              <a:t>Peanut and other nuts</a:t>
            </a:r>
          </a:p>
          <a:p>
            <a:pPr lvl="0"/>
            <a:r>
              <a:rPr lang="en-AU" dirty="0"/>
              <a:t>Eggs</a:t>
            </a:r>
          </a:p>
          <a:p>
            <a:pPr lvl="0"/>
            <a:r>
              <a:rPr lang="en-AU" dirty="0"/>
              <a:t>Milk</a:t>
            </a:r>
          </a:p>
          <a:p>
            <a:pPr lvl="0"/>
            <a:r>
              <a:rPr lang="en-AU" dirty="0" smtClean="0"/>
              <a:t>Shellfish</a:t>
            </a:r>
            <a:endParaRPr lang="en-AU" dirty="0"/>
          </a:p>
          <a:p>
            <a:pPr lvl="0"/>
            <a:r>
              <a:rPr lang="en-AU" dirty="0"/>
              <a:t>Soy</a:t>
            </a:r>
          </a:p>
          <a:p>
            <a:pPr lvl="0"/>
            <a:r>
              <a:rPr lang="en-AU" dirty="0"/>
              <a:t>Sesame</a:t>
            </a:r>
          </a:p>
          <a:p>
            <a:pPr lvl="0"/>
            <a:r>
              <a:rPr lang="en-AU" dirty="0"/>
              <a:t>Gluten</a:t>
            </a:r>
          </a:p>
          <a:p>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E:\images (1).jpg"/>
          <p:cNvPicPr>
            <a:picLocks noChangeAspect="1" noChangeArrowheads="1"/>
          </p:cNvPicPr>
          <p:nvPr/>
        </p:nvPicPr>
        <p:blipFill>
          <a:blip r:embed="rId2" cstate="print"/>
          <a:srcRect/>
          <a:stretch>
            <a:fillRect/>
          </a:stretch>
        </p:blipFill>
        <p:spPr bwMode="auto">
          <a:xfrm>
            <a:off x="1785918" y="500042"/>
            <a:ext cx="5905509" cy="571504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285860"/>
            <a:ext cx="8229600" cy="4572000"/>
          </a:xfrm>
        </p:spPr>
        <p:txBody>
          <a:bodyPr/>
          <a:lstStyle/>
          <a:p>
            <a:pPr>
              <a:buNone/>
            </a:pPr>
            <a:r>
              <a:rPr lang="en-AU" dirty="0"/>
              <a:t>Often those with a family history of </a:t>
            </a:r>
            <a:r>
              <a:rPr lang="en-AU" dirty="0" smtClean="0"/>
              <a:t>food allergies  </a:t>
            </a:r>
            <a:r>
              <a:rPr lang="en-AU" dirty="0"/>
              <a:t>have a 20-40% increased chance of developing an allergy. A sudden serious allergic reaction is known as an anaphylaxis and requires urgent medical attention. People with serious food allergies carry an Epi pen around in case of a serious allergic reaction.</a:t>
            </a:r>
          </a:p>
          <a:p>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E:\thinkfastposter.jpg"/>
          <p:cNvPicPr>
            <a:picLocks noChangeAspect="1" noChangeArrowheads="1"/>
          </p:cNvPicPr>
          <p:nvPr/>
        </p:nvPicPr>
        <p:blipFill>
          <a:blip r:embed="rId2" cstate="print"/>
          <a:srcRect/>
          <a:stretch>
            <a:fillRect/>
          </a:stretch>
        </p:blipFill>
        <p:spPr bwMode="auto">
          <a:xfrm>
            <a:off x="1643042" y="0"/>
            <a:ext cx="5857916" cy="68580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00108"/>
            <a:ext cx="8229600" cy="4572000"/>
          </a:xfrm>
        </p:spPr>
        <p:txBody>
          <a:bodyPr/>
          <a:lstStyle/>
          <a:p>
            <a:pPr>
              <a:buNone/>
            </a:pPr>
            <a:r>
              <a:rPr lang="en-AU" dirty="0"/>
              <a:t>Due to food allergies being more common in youth it has resulted in strict labelling laws on all food products, now produces Must declare what is included in the product and must also include what allergens in present in the product that my harm the community, such as gluten, nuts, fish, eggs, milk, soybeans, sesame seeds and many more.</a:t>
            </a:r>
          </a:p>
          <a:p>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714356"/>
            <a:ext cx="8229600" cy="5072098"/>
          </a:xfrm>
        </p:spPr>
        <p:txBody>
          <a:bodyPr>
            <a:normAutofit fontScale="92500" lnSpcReduction="20000"/>
          </a:bodyPr>
          <a:lstStyle/>
          <a:p>
            <a:pPr>
              <a:buNone/>
            </a:pPr>
            <a:r>
              <a:rPr lang="en-AU" dirty="0" smtClean="0"/>
              <a:t>Introduction </a:t>
            </a:r>
          </a:p>
          <a:p>
            <a:pPr>
              <a:buNone/>
            </a:pPr>
            <a:endParaRPr lang="en-AU" dirty="0" smtClean="0"/>
          </a:p>
          <a:p>
            <a:pPr>
              <a:buNone/>
            </a:pPr>
            <a:r>
              <a:rPr lang="en-AU" dirty="0" smtClean="0"/>
              <a:t>Youth </a:t>
            </a:r>
            <a:r>
              <a:rPr lang="en-AU" dirty="0"/>
              <a:t>the ages between 12 – 18 also known as adolescence, a stage in which full of nonstop growth. Between these ages youth come across a range of things including milestones such as driving for the first time. </a:t>
            </a:r>
            <a:r>
              <a:rPr lang="en-AU" dirty="0" smtClean="0"/>
              <a:t>Youth </a:t>
            </a:r>
            <a:r>
              <a:rPr lang="en-AU" dirty="0"/>
              <a:t>also </a:t>
            </a:r>
            <a:r>
              <a:rPr lang="en-AU" dirty="0" smtClean="0"/>
              <a:t>start </a:t>
            </a:r>
            <a:r>
              <a:rPr lang="en-AU" dirty="0"/>
              <a:t>puberty at this age, this affects and changes the way youth socialise, their physical appearance, both these impact on the </a:t>
            </a:r>
            <a:r>
              <a:rPr lang="en-AU" dirty="0" smtClean="0"/>
              <a:t>emotional and intellectual health. Then </a:t>
            </a:r>
            <a:r>
              <a:rPr lang="en-AU" dirty="0"/>
              <a:t>there are </a:t>
            </a:r>
            <a:r>
              <a:rPr lang="en-AU" dirty="0" smtClean="0"/>
              <a:t>health </a:t>
            </a:r>
            <a:r>
              <a:rPr lang="en-AU" dirty="0"/>
              <a:t>issues that impact on Australian youth these health issues include:                                         </a:t>
            </a:r>
          </a:p>
          <a:p>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Incidence and prevalence</a:t>
            </a:r>
            <a:endParaRPr lang="en-AU" dirty="0"/>
          </a:p>
        </p:txBody>
      </p:sp>
      <p:sp>
        <p:nvSpPr>
          <p:cNvPr id="3" name="Content Placeholder 2"/>
          <p:cNvSpPr>
            <a:spLocks noGrp="1"/>
          </p:cNvSpPr>
          <p:nvPr>
            <p:ph idx="1"/>
          </p:nvPr>
        </p:nvSpPr>
        <p:spPr/>
        <p:txBody>
          <a:bodyPr/>
          <a:lstStyle/>
          <a:p>
            <a:r>
              <a:rPr lang="en-AU" b="1" dirty="0">
                <a:solidFill>
                  <a:schemeClr val="accent1">
                    <a:lumMod val="60000"/>
                    <a:lumOff val="40000"/>
                  </a:schemeClr>
                </a:solidFill>
              </a:rPr>
              <a:t>Incidence: </a:t>
            </a:r>
            <a:r>
              <a:rPr lang="en-AU" dirty="0"/>
              <a:t>5% of children have food allergies </a:t>
            </a:r>
            <a:r>
              <a:rPr lang="en-AU" dirty="0" smtClean="0"/>
              <a:t>and only </a:t>
            </a:r>
            <a:r>
              <a:rPr lang="en-AU" dirty="0"/>
              <a:t>1% of adults.</a:t>
            </a:r>
          </a:p>
          <a:p>
            <a:r>
              <a:rPr lang="en-AU" b="1" dirty="0">
                <a:solidFill>
                  <a:schemeClr val="accent1">
                    <a:lumMod val="60000"/>
                    <a:lumOff val="40000"/>
                  </a:schemeClr>
                </a:solidFill>
              </a:rPr>
              <a:t>Prevalence: </a:t>
            </a:r>
            <a:r>
              <a:rPr lang="en-AU" dirty="0"/>
              <a:t>food allergies have raised 12 fold since 1995, with rates rising from 20-50%. Young people represent nearly 70% of food allergies fatality.</a:t>
            </a:r>
          </a:p>
          <a:p>
            <a:r>
              <a:rPr lang="en-AU" dirty="0"/>
              <a:t>3/24 people in this room have food allergies</a:t>
            </a:r>
          </a:p>
          <a:p>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214554"/>
            <a:ext cx="8229600" cy="1143000"/>
          </a:xfrm>
        </p:spPr>
        <p:txBody>
          <a:bodyPr>
            <a:normAutofit fontScale="90000"/>
          </a:bodyPr>
          <a:lstStyle/>
          <a:p>
            <a:r>
              <a:rPr lang="en-AU" dirty="0"/>
              <a:t>Determinants of health that act as a risk or protective factor:</a:t>
            </a:r>
            <a:br>
              <a:rPr lang="en-AU" dirty="0"/>
            </a:br>
            <a:endParaRPr lang="en-A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785794"/>
            <a:ext cx="8229600" cy="5286412"/>
          </a:xfrm>
        </p:spPr>
        <p:txBody>
          <a:bodyPr>
            <a:normAutofit fontScale="77500" lnSpcReduction="20000"/>
          </a:bodyPr>
          <a:lstStyle/>
          <a:p>
            <a:r>
              <a:rPr lang="en-AU" b="1" dirty="0">
                <a:solidFill>
                  <a:schemeClr val="accent1">
                    <a:lumMod val="60000"/>
                    <a:lumOff val="40000"/>
                  </a:schemeClr>
                </a:solidFill>
              </a:rPr>
              <a:t>Biological factors </a:t>
            </a:r>
            <a:r>
              <a:rPr lang="en-AU" dirty="0"/>
              <a:t>do contribute to food allergies as they may be passed down through genetics.</a:t>
            </a:r>
          </a:p>
          <a:p>
            <a:r>
              <a:rPr lang="en-AU" b="1" dirty="0">
                <a:solidFill>
                  <a:schemeClr val="accent1">
                    <a:lumMod val="60000"/>
                    <a:lumOff val="40000"/>
                  </a:schemeClr>
                </a:solidFill>
              </a:rPr>
              <a:t>Social environment (family): </a:t>
            </a:r>
            <a:r>
              <a:rPr lang="en-AU" dirty="0"/>
              <a:t>often people with food allergies feel isolated as they may have to store their foods in a different cupboard, or when they go out to lunch or dinner they may have to miss out because the restaurant does not cater for specific food allergies example gluten and nuts. This often leads them to bringing their own foods.</a:t>
            </a:r>
          </a:p>
          <a:p>
            <a:r>
              <a:rPr lang="en-AU" b="1" dirty="0">
                <a:solidFill>
                  <a:schemeClr val="accent1">
                    <a:lumMod val="60000"/>
                    <a:lumOff val="40000"/>
                  </a:schemeClr>
                </a:solidFill>
              </a:rPr>
              <a:t>Social environment (community): </a:t>
            </a:r>
            <a:r>
              <a:rPr lang="en-AU" dirty="0"/>
              <a:t>it may seem new that now in leading supermarkets such as Coles and Safeway/Woolworths are now catering for people with food allergies, what they have been doing is creating special sections in isles in order to make shopping </a:t>
            </a:r>
            <a:r>
              <a:rPr lang="en-AU" dirty="0" smtClean="0"/>
              <a:t>easier, </a:t>
            </a:r>
            <a:r>
              <a:rPr lang="en-AU" dirty="0"/>
              <a:t>this is great as it puts less stress on the consumer with food allergies and is also less time consuming, (reading the label)</a:t>
            </a:r>
          </a:p>
          <a:p>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Videos </a:t>
            </a:r>
            <a:endParaRPr lang="en-AU" dirty="0"/>
          </a:p>
        </p:txBody>
      </p:sp>
      <p:sp>
        <p:nvSpPr>
          <p:cNvPr id="3" name="Content Placeholder 2"/>
          <p:cNvSpPr>
            <a:spLocks noGrp="1"/>
          </p:cNvSpPr>
          <p:nvPr>
            <p:ph idx="1"/>
          </p:nvPr>
        </p:nvSpPr>
        <p:spPr/>
        <p:txBody>
          <a:bodyPr/>
          <a:lstStyle/>
          <a:p>
            <a:endParaRPr lang="en-AU" dirty="0"/>
          </a:p>
          <a:p>
            <a:r>
              <a:rPr lang="en-AU" u="sng" dirty="0">
                <a:latin typeface="Arial" pitchFamily="34" charset="0"/>
                <a:cs typeface="Arial" pitchFamily="34" charset="0"/>
                <a:hlinkClick r:id="rId2"/>
              </a:rPr>
              <a:t>http://www.youtube.com/watch?v=apje3PcawNA</a:t>
            </a:r>
            <a:r>
              <a:rPr lang="en-AU" dirty="0">
                <a:latin typeface="Arial" pitchFamily="34" charset="0"/>
                <a:cs typeface="Arial" pitchFamily="34" charset="0"/>
              </a:rPr>
              <a:t> </a:t>
            </a:r>
            <a:r>
              <a:rPr lang="en-AU" dirty="0" smtClean="0">
                <a:latin typeface="Arial" pitchFamily="34" charset="0"/>
                <a:cs typeface="Arial" pitchFamily="34" charset="0"/>
              </a:rPr>
              <a:t> food allergies 2:28 min</a:t>
            </a:r>
            <a:endParaRPr lang="en-AU" dirty="0">
              <a:latin typeface="Arial" pitchFamily="34" charset="0"/>
              <a:cs typeface="Arial" pitchFamily="34" charset="0"/>
            </a:endParaRPr>
          </a:p>
          <a:p>
            <a:r>
              <a:rPr lang="en-AU" u="sng" dirty="0">
                <a:latin typeface="Arial" pitchFamily="34" charset="0"/>
                <a:cs typeface="Arial" pitchFamily="34" charset="0"/>
                <a:hlinkClick r:id="rId3"/>
              </a:rPr>
              <a:t>http://www.youtube.com/watch?v=B-47w1JzlRE</a:t>
            </a:r>
            <a:r>
              <a:rPr lang="en-AU" dirty="0">
                <a:latin typeface="Arial" pitchFamily="34" charset="0"/>
                <a:cs typeface="Arial" pitchFamily="34" charset="0"/>
              </a:rPr>
              <a:t> </a:t>
            </a:r>
            <a:r>
              <a:rPr lang="en-AU" dirty="0" smtClean="0">
                <a:latin typeface="Arial" pitchFamily="34" charset="0"/>
                <a:cs typeface="Arial" pitchFamily="34" charset="0"/>
              </a:rPr>
              <a:t> </a:t>
            </a:r>
            <a:r>
              <a:rPr lang="en-AU" dirty="0">
                <a:latin typeface="Arial" pitchFamily="34" charset="0"/>
                <a:cs typeface="Arial" pitchFamily="34" charset="0"/>
              </a:rPr>
              <a:t>Parents Speak about Their Children's Food </a:t>
            </a:r>
            <a:r>
              <a:rPr lang="en-AU" dirty="0" smtClean="0">
                <a:latin typeface="Arial" pitchFamily="34" charset="0"/>
                <a:cs typeface="Arial" pitchFamily="34" charset="0"/>
              </a:rPr>
              <a:t>Allergies  6:01min</a:t>
            </a:r>
            <a:endParaRPr lang="en-AU" dirty="0">
              <a:latin typeface="Arial" pitchFamily="34" charset="0"/>
              <a:cs typeface="Arial" pitchFamily="34" charset="0"/>
            </a:endParaRPr>
          </a:p>
          <a:p>
            <a:endParaRPr lang="en-AU" dirty="0"/>
          </a:p>
          <a:p>
            <a:endParaRPr lang="en-AU" dirty="0"/>
          </a:p>
          <a:p>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Bibliography </a:t>
            </a:r>
            <a:endParaRPr lang="en-AU" dirty="0"/>
          </a:p>
        </p:txBody>
      </p:sp>
      <p:sp>
        <p:nvSpPr>
          <p:cNvPr id="3" name="Content Placeholder 2"/>
          <p:cNvSpPr>
            <a:spLocks noGrp="1"/>
          </p:cNvSpPr>
          <p:nvPr>
            <p:ph idx="1"/>
          </p:nvPr>
        </p:nvSpPr>
        <p:spPr/>
        <p:txBody>
          <a:bodyPr/>
          <a:lstStyle/>
          <a:p>
            <a:r>
              <a:rPr lang="en-AU" dirty="0" smtClean="0"/>
              <a:t>Textbook</a:t>
            </a:r>
          </a:p>
          <a:p>
            <a:r>
              <a:rPr lang="en-AU" dirty="0" smtClean="0">
                <a:solidFill>
                  <a:schemeClr val="accent1">
                    <a:lumMod val="60000"/>
                    <a:lumOff val="40000"/>
                  </a:schemeClr>
                </a:solidFill>
                <a:hlinkClick r:id="rId2"/>
              </a:rPr>
              <a:t>http://</a:t>
            </a:r>
            <a:r>
              <a:rPr lang="en-AU" dirty="0" smtClean="0">
                <a:solidFill>
                  <a:schemeClr val="accent1">
                    <a:lumMod val="60000"/>
                    <a:lumOff val="40000"/>
                  </a:schemeClr>
                </a:solidFill>
                <a:hlinkClick r:id="rId2"/>
              </a:rPr>
              <a:t>www.allergyfacts.org.au/product.html</a:t>
            </a:r>
            <a:r>
              <a:rPr lang="en-AU" dirty="0" smtClean="0">
                <a:solidFill>
                  <a:schemeClr val="accent1">
                    <a:lumMod val="60000"/>
                    <a:lumOff val="40000"/>
                  </a:schemeClr>
                </a:solidFill>
              </a:rPr>
              <a:t> </a:t>
            </a:r>
            <a:endParaRPr lang="en-AU" dirty="0">
              <a:solidFill>
                <a:schemeClr val="accent1">
                  <a:lumMod val="60000"/>
                  <a:lumOff val="4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Substance use</a:t>
            </a:r>
            <a:endParaRPr lang="en-AU" dirty="0"/>
          </a:p>
        </p:txBody>
      </p:sp>
      <p:sp>
        <p:nvSpPr>
          <p:cNvPr id="3" name="Content Placeholder 2"/>
          <p:cNvSpPr>
            <a:spLocks noGrp="1"/>
          </p:cNvSpPr>
          <p:nvPr>
            <p:ph idx="1"/>
          </p:nvPr>
        </p:nvSpPr>
        <p:spPr/>
        <p:txBody>
          <a:bodyPr>
            <a:normAutofit fontScale="85000" lnSpcReduction="20000"/>
          </a:bodyPr>
          <a:lstStyle/>
          <a:p>
            <a:r>
              <a:rPr lang="en-AU" b="1" dirty="0">
                <a:solidFill>
                  <a:schemeClr val="accent1">
                    <a:lumMod val="60000"/>
                    <a:lumOff val="40000"/>
                  </a:schemeClr>
                </a:solidFill>
              </a:rPr>
              <a:t>Alcohol: </a:t>
            </a:r>
            <a:r>
              <a:rPr lang="en-AU" dirty="0"/>
              <a:t>the highest consumed drug from 14 – 19 years can cause bowel, central nervous system and psychological problems, can put adolescents at risk of assaults, falls, unprotected sex, and risks whilst driving.</a:t>
            </a:r>
          </a:p>
          <a:p>
            <a:r>
              <a:rPr lang="en-AU" b="1" dirty="0">
                <a:solidFill>
                  <a:schemeClr val="accent1">
                    <a:lumMod val="60000"/>
                    <a:lumOff val="40000"/>
                  </a:schemeClr>
                </a:solidFill>
              </a:rPr>
              <a:t>Tobacco</a:t>
            </a:r>
            <a:r>
              <a:rPr lang="en-AU" dirty="0"/>
              <a:t>: commonly used drug in Australia aged 14+ smoking can cause respiratory illness, cancers and pre mature deaths. </a:t>
            </a:r>
          </a:p>
          <a:p>
            <a:r>
              <a:rPr lang="en-AU" b="1" dirty="0">
                <a:solidFill>
                  <a:schemeClr val="accent1">
                    <a:lumMod val="60000"/>
                    <a:lumOff val="40000"/>
                  </a:schemeClr>
                </a:solidFill>
              </a:rPr>
              <a:t>Illicit drugs: </a:t>
            </a:r>
            <a:r>
              <a:rPr lang="en-AU" dirty="0"/>
              <a:t>large numbers of Australian aged 14+ have used these illicit drugs, these drugs include: ice, marijuana, ecstasy etc. These drugs affect </a:t>
            </a:r>
            <a:r>
              <a:rPr lang="en-AU" dirty="0" smtClean="0"/>
              <a:t>your </a:t>
            </a:r>
            <a:r>
              <a:rPr lang="en-AU" dirty="0"/>
              <a:t>mental health, organs and central nervous system.</a:t>
            </a:r>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E:\images (4).jpg"/>
          <p:cNvPicPr>
            <a:picLocks noChangeAspect="1" noChangeArrowheads="1"/>
          </p:cNvPicPr>
          <p:nvPr/>
        </p:nvPicPr>
        <p:blipFill>
          <a:blip r:embed="rId2" cstate="print"/>
          <a:srcRect/>
          <a:stretch>
            <a:fillRect/>
          </a:stretch>
        </p:blipFill>
        <p:spPr bwMode="auto">
          <a:xfrm>
            <a:off x="357158" y="357166"/>
            <a:ext cx="2730697" cy="3857652"/>
          </a:xfrm>
          <a:prstGeom prst="rect">
            <a:avLst/>
          </a:prstGeom>
          <a:noFill/>
        </p:spPr>
      </p:pic>
      <p:pic>
        <p:nvPicPr>
          <p:cNvPr id="29699" name="Picture 3" descr="E:\images (5).jpg"/>
          <p:cNvPicPr>
            <a:picLocks noChangeAspect="1" noChangeArrowheads="1"/>
          </p:cNvPicPr>
          <p:nvPr/>
        </p:nvPicPr>
        <p:blipFill>
          <a:blip r:embed="rId3" cstate="print"/>
          <a:srcRect/>
          <a:stretch>
            <a:fillRect/>
          </a:stretch>
        </p:blipFill>
        <p:spPr bwMode="auto">
          <a:xfrm>
            <a:off x="1428728" y="4357694"/>
            <a:ext cx="6215106" cy="2171703"/>
          </a:xfrm>
          <a:prstGeom prst="rect">
            <a:avLst/>
          </a:prstGeom>
          <a:noFill/>
        </p:spPr>
      </p:pic>
      <p:pic>
        <p:nvPicPr>
          <p:cNvPr id="29700" name="Picture 4" descr="E:\images (6).jpg"/>
          <p:cNvPicPr>
            <a:picLocks noChangeAspect="1" noChangeArrowheads="1"/>
          </p:cNvPicPr>
          <p:nvPr/>
        </p:nvPicPr>
        <p:blipFill>
          <a:blip r:embed="rId4" cstate="print"/>
          <a:srcRect/>
          <a:stretch>
            <a:fillRect/>
          </a:stretch>
        </p:blipFill>
        <p:spPr bwMode="auto">
          <a:xfrm>
            <a:off x="3428992" y="428603"/>
            <a:ext cx="4857784" cy="319175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Long term illnesses</a:t>
            </a:r>
            <a:endParaRPr lang="en-AU" dirty="0"/>
          </a:p>
        </p:txBody>
      </p:sp>
      <p:sp>
        <p:nvSpPr>
          <p:cNvPr id="3" name="Content Placeholder 2"/>
          <p:cNvSpPr>
            <a:spLocks noGrp="1"/>
          </p:cNvSpPr>
          <p:nvPr>
            <p:ph idx="1"/>
          </p:nvPr>
        </p:nvSpPr>
        <p:spPr/>
        <p:txBody>
          <a:bodyPr>
            <a:normAutofit fontScale="77500" lnSpcReduction="20000"/>
          </a:bodyPr>
          <a:lstStyle/>
          <a:p>
            <a:r>
              <a:rPr lang="en-AU" b="1" dirty="0">
                <a:solidFill>
                  <a:schemeClr val="accent1">
                    <a:lumMod val="60000"/>
                    <a:lumOff val="40000"/>
                  </a:schemeClr>
                </a:solidFill>
              </a:rPr>
              <a:t>Mental health: </a:t>
            </a:r>
            <a:r>
              <a:rPr lang="en-AU" dirty="0"/>
              <a:t>defined as a disturbance a person thought, feeling and behaviours. Mental health affects how an individual functions in all aspects of their life.                                                                                                 Some mental health issues include:  autism, anxiety, attention deficit hyperactivity disorder (ADHD) eating disorders and schizophrenia. </a:t>
            </a:r>
          </a:p>
          <a:p>
            <a:r>
              <a:rPr lang="en-AU" b="1" dirty="0">
                <a:solidFill>
                  <a:schemeClr val="accent1">
                    <a:lumMod val="60000"/>
                    <a:lumOff val="40000"/>
                  </a:schemeClr>
                </a:solidFill>
              </a:rPr>
              <a:t>Asthma: </a:t>
            </a:r>
            <a:r>
              <a:rPr lang="en-AU" dirty="0"/>
              <a:t>a respiratory condition that involves the airways narrowing and swelling, also mucus being produced can be </a:t>
            </a:r>
            <a:r>
              <a:rPr lang="en-AU" dirty="0" smtClean="0"/>
              <a:t>triggered </a:t>
            </a:r>
            <a:r>
              <a:rPr lang="en-AU" dirty="0"/>
              <a:t>by second hand smoke, dust, </a:t>
            </a:r>
            <a:r>
              <a:rPr lang="en-AU" dirty="0" smtClean="0"/>
              <a:t>pollen, </a:t>
            </a:r>
            <a:r>
              <a:rPr lang="en-AU" dirty="0"/>
              <a:t>exercise, animals, panic and stress. </a:t>
            </a:r>
          </a:p>
          <a:p>
            <a:r>
              <a:rPr lang="en-AU" b="1" dirty="0">
                <a:solidFill>
                  <a:schemeClr val="accent1">
                    <a:lumMod val="60000"/>
                    <a:lumOff val="40000"/>
                  </a:schemeClr>
                </a:solidFill>
              </a:rPr>
              <a:t>Diabetes: </a:t>
            </a:r>
            <a:r>
              <a:rPr lang="en-AU" dirty="0"/>
              <a:t>this is due to the body </a:t>
            </a:r>
            <a:r>
              <a:rPr lang="en-AU" i="1" dirty="0"/>
              <a:t>producing too much glucose in the blood; this is triggered because the body can’t produce the right amount of insulin to convert food into energy.</a:t>
            </a:r>
            <a:endParaRPr lang="en-AU" dirty="0"/>
          </a:p>
          <a:p>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Weight</a:t>
            </a:r>
            <a:r>
              <a:rPr lang="en-AU" i="1" dirty="0" smtClean="0"/>
              <a:t> issues: </a:t>
            </a:r>
            <a:r>
              <a:rPr lang="en-AU" dirty="0" smtClean="0"/>
              <a:t/>
            </a:r>
            <a:br>
              <a:rPr lang="en-AU" dirty="0" smtClean="0"/>
            </a:br>
            <a:endParaRPr lang="en-AU" dirty="0"/>
          </a:p>
        </p:txBody>
      </p:sp>
      <p:sp>
        <p:nvSpPr>
          <p:cNvPr id="3" name="Content Placeholder 2"/>
          <p:cNvSpPr>
            <a:spLocks noGrp="1"/>
          </p:cNvSpPr>
          <p:nvPr>
            <p:ph idx="1"/>
          </p:nvPr>
        </p:nvSpPr>
        <p:spPr/>
        <p:txBody>
          <a:bodyPr/>
          <a:lstStyle/>
          <a:p>
            <a:r>
              <a:rPr lang="en-AU" b="1" dirty="0" smtClean="0">
                <a:solidFill>
                  <a:schemeClr val="accent1">
                    <a:lumMod val="60000"/>
                    <a:lumOff val="40000"/>
                  </a:schemeClr>
                </a:solidFill>
              </a:rPr>
              <a:t>Overweight</a:t>
            </a:r>
            <a:r>
              <a:rPr lang="en-AU" b="1" dirty="0">
                <a:solidFill>
                  <a:schemeClr val="accent1">
                    <a:lumMod val="60000"/>
                    <a:lumOff val="40000"/>
                  </a:schemeClr>
                </a:solidFill>
              </a:rPr>
              <a:t>: </a:t>
            </a:r>
            <a:r>
              <a:rPr lang="en-AU" dirty="0"/>
              <a:t>can impact on premature death and chronic diseases. Obesity in youth can be caused by fatty foods and lack of exercise. </a:t>
            </a:r>
          </a:p>
          <a:p>
            <a:r>
              <a:rPr lang="en-AU" b="1" dirty="0">
                <a:solidFill>
                  <a:schemeClr val="accent1">
                    <a:lumMod val="60000"/>
                    <a:lumOff val="40000"/>
                  </a:schemeClr>
                </a:solidFill>
              </a:rPr>
              <a:t>Underweight: </a:t>
            </a:r>
            <a:r>
              <a:rPr lang="en-AU" dirty="0"/>
              <a:t>can impact on health issues, it is mainly common in females, 1 in 10 youth are diagnosed with anorexia and bulimia </a:t>
            </a:r>
          </a:p>
          <a:p>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E:\images (6).jpg"/>
          <p:cNvPicPr>
            <a:picLocks noChangeAspect="1" noChangeArrowheads="1"/>
          </p:cNvPicPr>
          <p:nvPr/>
        </p:nvPicPr>
        <p:blipFill>
          <a:blip r:embed="rId2" cstate="print"/>
          <a:srcRect/>
          <a:stretch>
            <a:fillRect/>
          </a:stretch>
        </p:blipFill>
        <p:spPr bwMode="auto">
          <a:xfrm>
            <a:off x="357158" y="571480"/>
            <a:ext cx="4000528" cy="4857784"/>
          </a:xfrm>
          <a:prstGeom prst="rect">
            <a:avLst/>
          </a:prstGeom>
          <a:noFill/>
        </p:spPr>
      </p:pic>
      <p:pic>
        <p:nvPicPr>
          <p:cNvPr id="30723" name="Picture 3" descr="E:\images (7).jpg"/>
          <p:cNvPicPr>
            <a:picLocks noChangeAspect="1" noChangeArrowheads="1"/>
          </p:cNvPicPr>
          <p:nvPr/>
        </p:nvPicPr>
        <p:blipFill>
          <a:blip r:embed="rId3" cstate="print"/>
          <a:srcRect/>
          <a:stretch>
            <a:fillRect/>
          </a:stretch>
        </p:blipFill>
        <p:spPr bwMode="auto">
          <a:xfrm>
            <a:off x="4714876" y="642918"/>
            <a:ext cx="3857652" cy="576551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pPr algn="l"/>
            <a:r>
              <a:rPr lang="en-AU" dirty="0" smtClean="0"/>
              <a:t>and...</a:t>
            </a:r>
            <a:endParaRPr lang="en-AU" dirty="0"/>
          </a:p>
        </p:txBody>
      </p:sp>
      <p:sp>
        <p:nvSpPr>
          <p:cNvPr id="3" name="Content Placeholder 2"/>
          <p:cNvSpPr>
            <a:spLocks noGrp="1"/>
          </p:cNvSpPr>
          <p:nvPr>
            <p:ph idx="1"/>
          </p:nvPr>
        </p:nvSpPr>
        <p:spPr>
          <a:xfrm>
            <a:off x="428596" y="785794"/>
            <a:ext cx="8229600" cy="5643602"/>
          </a:xfrm>
        </p:spPr>
        <p:txBody>
          <a:bodyPr>
            <a:noAutofit/>
          </a:bodyPr>
          <a:lstStyle/>
          <a:p>
            <a:r>
              <a:rPr lang="en-AU" sz="1800" b="1" dirty="0">
                <a:solidFill>
                  <a:schemeClr val="accent1">
                    <a:lumMod val="60000"/>
                    <a:lumOff val="40000"/>
                  </a:schemeClr>
                </a:solidFill>
              </a:rPr>
              <a:t>Sun protection: </a:t>
            </a:r>
            <a:r>
              <a:rPr lang="en-AU" sz="1800" dirty="0"/>
              <a:t>Australia has the world’s highest rates for skin cancer, during the first 15 years skin is very sensitive, and anyone is prone to get skin cancer. Melanoma is the most dangerous type of skin cancer. Symptom of skin cancer are evident, these include freckles and beauty spots.</a:t>
            </a:r>
          </a:p>
          <a:p>
            <a:r>
              <a:rPr lang="en-AU" sz="1800" b="1" dirty="0">
                <a:solidFill>
                  <a:schemeClr val="accent1">
                    <a:lumMod val="60000"/>
                    <a:lumOff val="40000"/>
                  </a:schemeClr>
                </a:solidFill>
              </a:rPr>
              <a:t>Sexual and reproductive health: </a:t>
            </a:r>
            <a:r>
              <a:rPr lang="en-AU" sz="1800" dirty="0"/>
              <a:t>this is a problem in youth because it may lead to pregnancy and STI’s; the most common type of infection in youth is Chlamydia.</a:t>
            </a:r>
          </a:p>
          <a:p>
            <a:r>
              <a:rPr lang="en-AU" sz="1800" b="1" dirty="0">
                <a:solidFill>
                  <a:schemeClr val="accent1">
                    <a:lumMod val="60000"/>
                    <a:lumOff val="40000"/>
                  </a:schemeClr>
                </a:solidFill>
              </a:rPr>
              <a:t>Living independently: </a:t>
            </a:r>
            <a:r>
              <a:rPr lang="en-AU" sz="1800" dirty="0"/>
              <a:t>Australian youth live in a wide range of households either with parents or careers, or independently. Some live with friends, or a partner. Others may have their own children and live with them.</a:t>
            </a:r>
          </a:p>
          <a:p>
            <a:r>
              <a:rPr lang="en-AU" sz="1800" b="1" dirty="0">
                <a:solidFill>
                  <a:schemeClr val="accent1">
                    <a:lumMod val="60000"/>
                    <a:lumOff val="40000"/>
                  </a:schemeClr>
                </a:solidFill>
              </a:rPr>
              <a:t>Homelessness: </a:t>
            </a:r>
            <a:r>
              <a:rPr lang="en-AU" sz="1800" dirty="0"/>
              <a:t>some youth are forced out of home; this causes factors such as poverty, unemployment and lack of </a:t>
            </a:r>
            <a:r>
              <a:rPr lang="en-AU" sz="1800" dirty="0" smtClean="0"/>
              <a:t>affordable </a:t>
            </a:r>
            <a:r>
              <a:rPr lang="en-AU" sz="1800" dirty="0"/>
              <a:t>housing. Homelessness also leads to substance use.</a:t>
            </a:r>
          </a:p>
          <a:p>
            <a:r>
              <a:rPr lang="en-AU" sz="1800" b="1" dirty="0">
                <a:solidFill>
                  <a:schemeClr val="accent1">
                    <a:lumMod val="60000"/>
                    <a:lumOff val="40000"/>
                  </a:schemeClr>
                </a:solidFill>
              </a:rPr>
              <a:t>Cyber safety: </a:t>
            </a:r>
            <a:r>
              <a:rPr lang="en-AU" sz="1800" dirty="0"/>
              <a:t>surfing the net on facebook, chatting on messenger may give some people perfect opportunity for bullying without getting caught, bullying includes things such as assaults, nasty comments, being excluded and spreading rumours.</a:t>
            </a:r>
          </a:p>
          <a:p>
            <a:endParaRPr lang="en-AU"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Food Allergies</a:t>
            </a:r>
            <a:endParaRPr lang="en-AU" dirty="0"/>
          </a:p>
        </p:txBody>
      </p:sp>
      <p:pic>
        <p:nvPicPr>
          <p:cNvPr id="28674" name="Picture 2" descr="E:\i cant.jpg"/>
          <p:cNvPicPr>
            <a:picLocks noChangeAspect="1" noChangeArrowheads="1"/>
          </p:cNvPicPr>
          <p:nvPr/>
        </p:nvPicPr>
        <p:blipFill>
          <a:blip r:embed="rId2" cstate="print"/>
          <a:srcRect/>
          <a:stretch>
            <a:fillRect/>
          </a:stretch>
        </p:blipFill>
        <p:spPr bwMode="auto">
          <a:xfrm>
            <a:off x="285720" y="642918"/>
            <a:ext cx="4042227" cy="450059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95</TotalTime>
  <Words>1199</Words>
  <Application>Microsoft Office PowerPoint</Application>
  <PresentationFormat>On-screen Show (4:3)</PresentationFormat>
  <Paragraphs>66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Verve</vt:lpstr>
      <vt:lpstr>Unit 1 outcome 3</vt:lpstr>
      <vt:lpstr>Slide 2</vt:lpstr>
      <vt:lpstr>Substance use</vt:lpstr>
      <vt:lpstr>Slide 4</vt:lpstr>
      <vt:lpstr>Long term illnesses</vt:lpstr>
      <vt:lpstr>Weight issues:  </vt:lpstr>
      <vt:lpstr>Slide 7</vt:lpstr>
      <vt:lpstr>and...</vt:lpstr>
      <vt:lpstr>Food Allergies</vt:lpstr>
      <vt:lpstr>We are going to be looking at this one in a bit more detail. During this presentation we will be looking at how food allergies ... </vt:lpstr>
      <vt:lpstr> These are some definitions to do with food allergies </vt:lpstr>
      <vt:lpstr>Slide 12</vt:lpstr>
      <vt:lpstr>For many Australian’s food allergies can be serious and fatal if consumed, sometimes it is even life threatening. </vt:lpstr>
      <vt:lpstr>Why the body reacts to the food? </vt:lpstr>
      <vt:lpstr> Most common food allergies in youth are: </vt:lpstr>
      <vt:lpstr>Slide 16</vt:lpstr>
      <vt:lpstr>Slide 17</vt:lpstr>
      <vt:lpstr>Slide 18</vt:lpstr>
      <vt:lpstr>Slide 19</vt:lpstr>
      <vt:lpstr>Incidence and prevalence</vt:lpstr>
      <vt:lpstr>Determinants of health that act as a risk or protective factor: </vt:lpstr>
      <vt:lpstr>Slide 22</vt:lpstr>
      <vt:lpstr>Videos </vt:lpstr>
      <vt:lpstr>Bibliography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outcome 3</dc:title>
  <dc:creator>Ree</dc:creator>
  <cp:lastModifiedBy>Ree</cp:lastModifiedBy>
  <cp:revision>10</cp:revision>
  <dcterms:created xsi:type="dcterms:W3CDTF">2011-05-12T10:54:19Z</dcterms:created>
  <dcterms:modified xsi:type="dcterms:W3CDTF">2011-05-12T12:29:20Z</dcterms:modified>
</cp:coreProperties>
</file>